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Lobster"/>
      <p:regular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layfair Display ExtraBold"/>
      <p:bold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  <p:embeddedFont>
      <p:font typeface="Playfair Display Black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PlayfairDisplayExtraBold-bold.fntdata"/><Relationship Id="rId41" Type="http://schemas.openxmlformats.org/officeDocument/2006/relationships/font" Target="fonts/Lato-boldItalic.fntdata"/><Relationship Id="rId44" Type="http://schemas.openxmlformats.org/officeDocument/2006/relationships/font" Target="fonts/Merriweather-regular.fntdata"/><Relationship Id="rId43" Type="http://schemas.openxmlformats.org/officeDocument/2006/relationships/font" Target="fonts/PlayfairDisplayExtraBold-boldItalic.fntdata"/><Relationship Id="rId46" Type="http://schemas.openxmlformats.org/officeDocument/2006/relationships/font" Target="fonts/Merriweather-italic.fntdata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layfairDisplayBlack-bold.fntdata"/><Relationship Id="rId47" Type="http://schemas.openxmlformats.org/officeDocument/2006/relationships/font" Target="fonts/Merriweather-boldItalic.fntdata"/><Relationship Id="rId49" Type="http://schemas.openxmlformats.org/officeDocument/2006/relationships/font" Target="fonts/PlayfairDisplayBla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PlayfairDisplay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PlayfairDisplay-italic.fntdata"/><Relationship Id="rId34" Type="http://schemas.openxmlformats.org/officeDocument/2006/relationships/font" Target="fonts/PlayfairDisplay-bold.fntdata"/><Relationship Id="rId37" Type="http://schemas.openxmlformats.org/officeDocument/2006/relationships/font" Target="fonts/Lobster-regular.fntdata"/><Relationship Id="rId36" Type="http://schemas.openxmlformats.org/officeDocument/2006/relationships/font" Target="fonts/PlayfairDisplay-bold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5dc1aef0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5dc1aef0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5dc1aef04_1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5dc1aef04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dc1aef04_1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95dc1aef04_1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5dc1aef04_1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5dc1aef04_1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5dc1aef04_1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5dc1aef04_1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5dc1aef04_1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5dc1aef04_1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5dc1aef04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5dc1aef04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5dc1aef04_1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5dc1aef04_1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5dc1aef04_1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5dc1aef04_1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5a916235d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5a916235d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5dc1aef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5dc1aef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5dc1aef04_1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5dc1aef04_1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5a916235d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5a916235d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5a916235d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5a916235d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5a916235d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5a916235d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5a916235d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5a916235d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5a916235d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5a916235d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5a916235d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5a916235d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5a916235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5a916235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5dc1aef0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5dc1aef0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5dc1aef04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5dc1aef04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5dc1aef04_1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5dc1aef04_1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www.bu.edu/anthrop/profile/martin-aucoi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5400000">
            <a:off x="2011750" y="-2016425"/>
            <a:ext cx="5125450" cy="91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-72475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solidFill>
                  <a:schemeClr val="accent1"/>
                </a:solidFill>
              </a:rPr>
              <a:t>                              </a:t>
            </a:r>
            <a:r>
              <a:rPr b="0" lang="en" sz="3180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Feeding the World</a:t>
            </a:r>
            <a:endParaRPr b="0" sz="3180">
              <a:solidFill>
                <a:schemeClr val="accen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8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80">
              <a:solidFill>
                <a:schemeClr val="accent1"/>
              </a:solidFill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444850" y="1144550"/>
            <a:ext cx="8230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Transnational Poultry Value Chains: </a:t>
            </a:r>
            <a:endParaRPr sz="27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1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from Georgia to the Gambia</a:t>
            </a:r>
            <a:endParaRPr sz="21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3195000" y="2464075"/>
            <a:ext cx="3619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Consulting A Group 4 :</a:t>
            </a:r>
            <a:endParaRPr i="1" sz="1700" u="sng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Ruicheng Zhang</a:t>
            </a:r>
            <a:endParaRPr sz="15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Aabha Latkar</a:t>
            </a:r>
            <a:endParaRPr sz="15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Yueqi (Charlene) Jin</a:t>
            </a:r>
            <a:endParaRPr sz="15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Jinhu Sun</a:t>
            </a:r>
            <a:endParaRPr sz="15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TF:</a:t>
            </a:r>
            <a:endParaRPr i="1" sz="1700" u="sng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Bui, Minh Thu</a:t>
            </a:r>
            <a:endParaRPr sz="15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 and China Competition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874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background Client provided for us: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Chinese overseas fishing fleet.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Competition for development projects between the US Europe and China targeting different African nations.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Chicken export didn't become economically feasible until China entered the joint the WTO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Objective: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Our client wants us to test the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the US is dumping food into the Gambia at a very  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low(or no)profit margin as a means of competing with China for trading in Africa.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3345366" y="610529"/>
            <a:ext cx="1539000" cy="58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2149397" y="1555595"/>
            <a:ext cx="1196100" cy="5520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Household Survey</a:t>
            </a:r>
            <a:endParaRPr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4998534" y="1555722"/>
            <a:ext cx="1196100" cy="5520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Vendor Survey</a:t>
            </a:r>
            <a:endParaRPr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2428" y="2625292"/>
            <a:ext cx="1815000" cy="384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42 participants</a:t>
            </a:r>
            <a:endParaRPr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952521" y="3056325"/>
            <a:ext cx="1731000" cy="524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14 participants</a:t>
            </a:r>
            <a:endParaRPr i="0" sz="14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6062402" y="276503"/>
            <a:ext cx="2835300" cy="869700"/>
          </a:xfrm>
          <a:prstGeom prst="ellipse">
            <a:avLst/>
          </a:prstGeom>
          <a:solidFill>
            <a:srgbClr val="999999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When: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March and April 2023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2999575" y="2827850"/>
            <a:ext cx="1370100" cy="552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18 variables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7528825" y="2888625"/>
            <a:ext cx="1259400" cy="552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15 variables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26968" y="3891462"/>
            <a:ext cx="2100600" cy="552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verage weekly consumption: 4.51 kg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2561991" y="3747317"/>
            <a:ext cx="2100600" cy="552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Median weekly consumption: 4 kg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6062400" y="3748125"/>
            <a:ext cx="2397300" cy="524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0775">
            <a:solidFill>
              <a:srgbClr val="1D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Average profit off of American chicken: 12%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4" name="Google Shape;194;p25"/>
          <p:cNvCxnSpPr>
            <a:stCxn id="183" idx="1"/>
            <a:endCxn id="184" idx="0"/>
          </p:cNvCxnSpPr>
          <p:nvPr/>
        </p:nvCxnSpPr>
        <p:spPr>
          <a:xfrm flipH="1">
            <a:off x="2747466" y="903179"/>
            <a:ext cx="597900" cy="6525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25"/>
          <p:cNvCxnSpPr>
            <a:stCxn id="183" idx="3"/>
            <a:endCxn id="185" idx="0"/>
          </p:cNvCxnSpPr>
          <p:nvPr/>
        </p:nvCxnSpPr>
        <p:spPr>
          <a:xfrm>
            <a:off x="4884366" y="903179"/>
            <a:ext cx="712200" cy="6525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25"/>
          <p:cNvCxnSpPr>
            <a:stCxn id="184" idx="2"/>
            <a:endCxn id="186" idx="0"/>
          </p:cNvCxnSpPr>
          <p:nvPr/>
        </p:nvCxnSpPr>
        <p:spPr>
          <a:xfrm rot="5400000">
            <a:off x="1644797" y="1522745"/>
            <a:ext cx="517800" cy="16875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25"/>
          <p:cNvCxnSpPr>
            <a:stCxn id="184" idx="2"/>
            <a:endCxn id="189" idx="0"/>
          </p:cNvCxnSpPr>
          <p:nvPr/>
        </p:nvCxnSpPr>
        <p:spPr>
          <a:xfrm flipH="1" rot="-5400000">
            <a:off x="2855897" y="1999145"/>
            <a:ext cx="720300" cy="9372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25"/>
          <p:cNvCxnSpPr>
            <a:stCxn id="184" idx="2"/>
            <a:endCxn id="191" idx="0"/>
          </p:cNvCxnSpPr>
          <p:nvPr/>
        </p:nvCxnSpPr>
        <p:spPr>
          <a:xfrm rot="5400000">
            <a:off x="1170497" y="2314445"/>
            <a:ext cx="1783800" cy="13701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5"/>
          <p:cNvCxnSpPr>
            <a:stCxn id="184" idx="3"/>
            <a:endCxn id="192" idx="3"/>
          </p:cNvCxnSpPr>
          <p:nvPr/>
        </p:nvCxnSpPr>
        <p:spPr>
          <a:xfrm>
            <a:off x="3345497" y="1831595"/>
            <a:ext cx="1317000" cy="2191800"/>
          </a:xfrm>
          <a:prstGeom prst="curvedConnector3">
            <a:avLst>
              <a:gd fmla="val 11302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25"/>
          <p:cNvCxnSpPr>
            <a:stCxn id="185" idx="2"/>
            <a:endCxn id="187" idx="0"/>
          </p:cNvCxnSpPr>
          <p:nvPr/>
        </p:nvCxnSpPr>
        <p:spPr>
          <a:xfrm flipH="1" rot="-5400000">
            <a:off x="5232984" y="2471322"/>
            <a:ext cx="948600" cy="22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25"/>
          <p:cNvCxnSpPr>
            <a:stCxn id="185" idx="3"/>
            <a:endCxn id="190" idx="0"/>
          </p:cNvCxnSpPr>
          <p:nvPr/>
        </p:nvCxnSpPr>
        <p:spPr>
          <a:xfrm>
            <a:off x="6194634" y="1831722"/>
            <a:ext cx="1963800" cy="10569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25"/>
          <p:cNvCxnSpPr>
            <a:stCxn id="185" idx="2"/>
            <a:endCxn id="193" idx="0"/>
          </p:cNvCxnSpPr>
          <p:nvPr/>
        </p:nvCxnSpPr>
        <p:spPr>
          <a:xfrm flipH="1" rot="-5400000">
            <a:off x="5608584" y="2095722"/>
            <a:ext cx="1640400" cy="166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" name="Google Shape;203;p25"/>
          <p:cNvSpPr txBox="1"/>
          <p:nvPr/>
        </p:nvSpPr>
        <p:spPr>
          <a:xfrm>
            <a:off x="245575" y="226325"/>
            <a:ext cx="25605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273C4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Household Survey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325"/>
            <a:ext cx="8445001" cy="236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94850"/>
            <a:ext cx="6421280" cy="1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73599" cy="3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388175" y="3251325"/>
            <a:ext cx="4084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The correlation between owning a house and expenditure on chicken.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429825" y="817075"/>
            <a:ext cx="36561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Protein preferences of the participants if they had more money.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400" y="1495542"/>
            <a:ext cx="3656101" cy="35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Vendor </a:t>
            </a:r>
            <a:r>
              <a:rPr lang="en">
                <a:solidFill>
                  <a:schemeClr val="accent2"/>
                </a:solidFill>
              </a:rPr>
              <a:t>Survey</a:t>
            </a:r>
            <a:endParaRPr b="0" sz="1977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8" cy="167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3956" l="0" r="0" t="0"/>
          <a:stretch/>
        </p:blipFill>
        <p:spPr>
          <a:xfrm>
            <a:off x="152400" y="3000350"/>
            <a:ext cx="8839201" cy="14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EDA of vendor survey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00" y="1121250"/>
            <a:ext cx="4757189" cy="38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Trade data</a:t>
            </a:r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7575425" y="4468100"/>
            <a:ext cx="1913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Source: USDA/FAS GATS database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450"/>
            <a:ext cx="7153976" cy="38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FUTURE PLANS 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MORAL AND CULTURAL VALUES </a:t>
            </a:r>
            <a:endParaRPr sz="22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Examine value transfers between Gambia and Georgia via calories and cost of chicken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Brainstorm possibilities for statistical analyses</a:t>
            </a:r>
            <a:endParaRPr sz="22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/>
              <a:t>Design a consumer survey in The Gambia in Winter 2023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/>
        </p:nvSpPr>
        <p:spPr>
          <a:xfrm>
            <a:off x="2690025" y="2331000"/>
            <a:ext cx="5348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ANY QUESTION?</a:t>
            </a:r>
            <a:endParaRPr sz="40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2975700" y="973700"/>
            <a:ext cx="3615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Thank you!</a:t>
            </a:r>
            <a:endParaRPr sz="15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1425375" y="227300"/>
            <a:ext cx="62295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/>
              <a:t>Challenges</a:t>
            </a:r>
            <a:endParaRPr sz="2800"/>
          </a:p>
        </p:txBody>
      </p:sp>
      <p:sp>
        <p:nvSpPr>
          <p:cNvPr id="256" name="Google Shape;256;p33"/>
          <p:cNvSpPr/>
          <p:nvPr/>
        </p:nvSpPr>
        <p:spPr>
          <a:xfrm>
            <a:off x="144525" y="169900"/>
            <a:ext cx="840900" cy="84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201922" y="227297"/>
            <a:ext cx="726048" cy="726048"/>
          </a:xfrm>
          <a:prstGeom prst="flowChartProcess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100" y="1155500"/>
            <a:ext cx="11350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25" y="1349475"/>
            <a:ext cx="1222275" cy="12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6401700" y="2627225"/>
            <a:ext cx="27423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Nature &amp; Sample Issues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Lato"/>
              <a:ea typeface="Lato"/>
              <a:cs typeface="Lato"/>
              <a:sym typeface="Lato"/>
            </a:endParaRPr>
          </a:p>
          <a:p>
            <a:pPr indent="-295275" lvl="0" marL="342900" rtl="0" algn="l">
              <a:spcBef>
                <a:spcPts val="0"/>
              </a:spcBef>
              <a:spcAft>
                <a:spcPts val="0"/>
              </a:spcAft>
              <a:buSzPts val="1050"/>
              <a:buFont typeface="Lato"/>
              <a:buChar char="●"/>
            </a:pPr>
            <a:r>
              <a:rPr lang="en" sz="1050">
                <a:latin typeface="Lato"/>
                <a:ea typeface="Lato"/>
                <a:cs typeface="Lato"/>
                <a:sym typeface="Lato"/>
              </a:rPr>
              <a:t>Predominantly Qualitative Data</a:t>
            </a:r>
            <a:endParaRPr sz="1050">
              <a:latin typeface="Lato"/>
              <a:ea typeface="Lato"/>
              <a:cs typeface="Lato"/>
              <a:sym typeface="Lato"/>
            </a:endParaRPr>
          </a:p>
          <a:p>
            <a:pPr indent="-295275" lvl="0" marL="342900" rtl="0" algn="l">
              <a:spcBef>
                <a:spcPts val="0"/>
              </a:spcBef>
              <a:spcAft>
                <a:spcPts val="0"/>
              </a:spcAft>
              <a:buSzPts val="1050"/>
              <a:buFont typeface="Lato"/>
              <a:buChar char="●"/>
            </a:pPr>
            <a:r>
              <a:rPr lang="en" sz="1050">
                <a:latin typeface="Lato"/>
                <a:ea typeface="Lato"/>
                <a:cs typeface="Lato"/>
                <a:sym typeface="Lato"/>
              </a:rPr>
              <a:t>Small Sample Size</a:t>
            </a:r>
            <a:endParaRPr sz="105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100" y="1155488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71100" y="2627225"/>
            <a:ext cx="30786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Acquisition</a:t>
            </a:r>
            <a:endParaRPr b="1" sz="16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2286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1050"/>
              <a:buFont typeface="Lato"/>
              <a:buChar char="●"/>
            </a:pPr>
            <a:r>
              <a:rPr lang="en" sz="10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Georgian Poultry Production Company Data</a:t>
            </a:r>
            <a:endParaRPr sz="105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5275" lvl="0" marL="228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050"/>
              <a:buFont typeface="Lato"/>
              <a:buChar char="●"/>
            </a:pPr>
            <a:r>
              <a:rPr lang="en" sz="10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Non-public Information</a:t>
            </a:r>
            <a:endParaRPr sz="105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5275" lvl="0" marL="228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050"/>
              <a:buFont typeface="Lato"/>
              <a:buChar char="●"/>
            </a:pPr>
            <a:r>
              <a:rPr lang="en" sz="10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Corporate Secrecy Attitude</a:t>
            </a:r>
            <a:endParaRPr sz="105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6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3328500" y="2627225"/>
            <a:ext cx="3018300" cy="1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Missing Critical Data</a:t>
            </a:r>
            <a:endParaRPr b="1" sz="16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8925" lvl="0" marL="28575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50"/>
              <a:buFont typeface="Lato"/>
              <a:buChar char="●"/>
            </a:pPr>
            <a:r>
              <a:rPr lang="en" sz="9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Missing Information on Gambian Local Industry</a:t>
            </a:r>
            <a:endParaRPr sz="95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88925" lvl="0" marL="28575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950"/>
              <a:buFont typeface="Lato"/>
              <a:buChar char="●"/>
            </a:pPr>
            <a:r>
              <a:rPr lang="en" sz="9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Not Provided by Client</a:t>
            </a:r>
            <a:endParaRPr sz="95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2545725" y="104100"/>
            <a:ext cx="3415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900">
                <a:latin typeface="Playfair Display"/>
                <a:ea typeface="Playfair Display"/>
                <a:cs typeface="Playfair Display"/>
                <a:sym typeface="Playfair Display"/>
              </a:rPr>
              <a:t>Client Profile</a:t>
            </a:r>
            <a:endParaRPr sz="2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75" y="1291012"/>
            <a:ext cx="2729365" cy="273703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538975" y="4028050"/>
            <a:ext cx="2361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Martin Aucoin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177625" y="915175"/>
            <a:ext cx="62367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PhD student in socio-cultural anthropology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Research Interests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</a:t>
            </a:r>
            <a:r>
              <a:rPr lang="en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</a:t>
            </a:r>
            <a:r>
              <a:rPr lang="en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evelopment and humanitarian industries in West Africa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Current Work 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670425" y="2750450"/>
            <a:ext cx="52923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Focusing on the production of chicken in the United States and its consumption in West Africa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897200" y="4566050"/>
            <a:ext cx="36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Martin Aucoin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1425375" y="227300"/>
            <a:ext cx="62295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/>
              <a:t>Future Work</a:t>
            </a:r>
            <a:r>
              <a:rPr lang="en" sz="2800"/>
              <a:t> </a:t>
            </a:r>
            <a:endParaRPr sz="2800"/>
          </a:p>
        </p:txBody>
      </p:sp>
      <p:sp>
        <p:nvSpPr>
          <p:cNvPr id="269" name="Google Shape;269;p34"/>
          <p:cNvSpPr/>
          <p:nvPr/>
        </p:nvSpPr>
        <p:spPr>
          <a:xfrm>
            <a:off x="144525" y="169900"/>
            <a:ext cx="840900" cy="84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201922" y="227297"/>
            <a:ext cx="726048" cy="726048"/>
          </a:xfrm>
          <a:prstGeom prst="flowChartProcess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762075" y="1293550"/>
            <a:ext cx="8077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Brainstorm possibilities for statistical analyses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compliment client’s more qualitative methods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Design a consumer survey to be administered in The Gambia in Winter 2023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810900" y="2520400"/>
            <a:ext cx="8333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Compare profit margins for corner vendors and poultry integrator companies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Relationship between refrigerated capacity at Port of Savannah and poultry production in Georgia/export quantity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Examine value transfers between Gambia and Georgia via calories and cost of chicken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0" y="690350"/>
            <a:ext cx="6513576" cy="3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 rot="5400000">
            <a:off x="3361975" y="2265950"/>
            <a:ext cx="157200" cy="1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7"/>
          <p:cNvSpPr/>
          <p:nvPr/>
        </p:nvSpPr>
        <p:spPr>
          <a:xfrm rot="782">
            <a:off x="3822536" y="4106611"/>
            <a:ext cx="1319400" cy="393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Gambia</a:t>
            </a:r>
            <a:endParaRPr b="1" sz="210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" name="Google Shape;82;p17"/>
          <p:cNvCxnSpPr/>
          <p:nvPr/>
        </p:nvCxnSpPr>
        <p:spPr>
          <a:xfrm flipH="1" rot="-5400000">
            <a:off x="2789936" y="3073861"/>
            <a:ext cx="1683300" cy="381900"/>
          </a:xfrm>
          <a:prstGeom prst="bentConnector3">
            <a:avLst>
              <a:gd fmla="val 11405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562150" y="78675"/>
            <a:ext cx="3415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900">
                <a:latin typeface="Playfair Display"/>
                <a:ea typeface="Playfair Display"/>
                <a:cs typeface="Playfair Display"/>
                <a:sym typeface="Playfair Display"/>
              </a:rPr>
              <a:t>Background</a:t>
            </a:r>
            <a:endParaRPr sz="2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8"/>
          <p:cNvSpPr/>
          <p:nvPr/>
        </p:nvSpPr>
        <p:spPr>
          <a:xfrm rot="5400000">
            <a:off x="925775" y="463775"/>
            <a:ext cx="1993500" cy="363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32343" l="0" r="2257" t="20610"/>
          <a:stretch/>
        </p:blipFill>
        <p:spPr>
          <a:xfrm>
            <a:off x="134150" y="1335725"/>
            <a:ext cx="3589802" cy="19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3960125" y="1570525"/>
            <a:ext cx="60702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pretty significant dietary shift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Occurred in the last 20 years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22525"/>
            <a:ext cx="8839201" cy="5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775" y="2809713"/>
            <a:ext cx="281175" cy="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600" y="1377625"/>
            <a:ext cx="1529425" cy="11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550" y="2809738"/>
            <a:ext cx="281175" cy="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1426" y="1465926"/>
            <a:ext cx="1529425" cy="1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805353" y="1566050"/>
            <a:ext cx="136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rPr>
              <a:t>2000</a:t>
            </a:r>
            <a:endParaRPr b="1" sz="3800">
              <a:solidFill>
                <a:schemeClr val="accent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6904653" y="1656100"/>
            <a:ext cx="136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2023</a:t>
            </a:r>
            <a:endParaRPr b="1" sz="3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083575" y="157125"/>
            <a:ext cx="7051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primary source of protein i</a:t>
            </a:r>
            <a:r>
              <a:rPr lang="en" sz="2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Gambia</a:t>
            </a:r>
            <a:endParaRPr sz="2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681600" y="4867350"/>
            <a:ext cx="1922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/>
          <p:nvPr/>
        </p:nvCxnSpPr>
        <p:spPr>
          <a:xfrm rot="10800000">
            <a:off x="681600" y="3451650"/>
            <a:ext cx="0" cy="141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/>
          <p:nvPr/>
        </p:nvSpPr>
        <p:spPr>
          <a:xfrm>
            <a:off x="681600" y="3838575"/>
            <a:ext cx="1957500" cy="28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2621550" y="4700100"/>
            <a:ext cx="350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%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81600" y="4352975"/>
            <a:ext cx="445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85664">
            <a:off x="2769325" y="3547062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40089">
            <a:off x="1417421" y="4209563"/>
            <a:ext cx="663453" cy="56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6049875" y="4802175"/>
            <a:ext cx="1922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 rot="10800000">
            <a:off x="6049875" y="3386475"/>
            <a:ext cx="0" cy="1415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/>
          <p:nvPr/>
        </p:nvSpPr>
        <p:spPr>
          <a:xfrm>
            <a:off x="6049875" y="3773400"/>
            <a:ext cx="730500" cy="28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989825" y="4634925"/>
            <a:ext cx="350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%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6049875" y="4287800"/>
            <a:ext cx="17877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85664">
            <a:off x="6965888" y="3481875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40089">
            <a:off x="8117746" y="4094525"/>
            <a:ext cx="663453" cy="5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2242850" y="1498963"/>
            <a:ext cx="894300" cy="857700"/>
          </a:xfrm>
          <a:prstGeom prst="hear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64487">
            <a:off x="2461975" y="1788223"/>
            <a:ext cx="456053" cy="45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5748325" y="1498963"/>
            <a:ext cx="894300" cy="857700"/>
          </a:xfrm>
          <a:prstGeom prst="hear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40103">
            <a:off x="5919216" y="1682511"/>
            <a:ext cx="552517" cy="47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63537" y="2749825"/>
            <a:ext cx="1529425" cy="1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 rot="-720094">
            <a:off x="3901781" y="1194808"/>
            <a:ext cx="1082052" cy="7864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9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996875" y="3639163"/>
            <a:ext cx="1529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2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fish</a:t>
            </a:r>
            <a:endParaRPr sz="2100">
              <a:solidFill>
                <a:srgbClr val="02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996875" y="4223663"/>
            <a:ext cx="1529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Imported poultry</a:t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375" y="1375300"/>
            <a:ext cx="58293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 rot="5400000">
            <a:off x="4136950" y="2323225"/>
            <a:ext cx="157200" cy="1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2057050" y="1178650"/>
            <a:ext cx="1319400" cy="393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Georgia</a:t>
            </a:r>
            <a:endParaRPr b="1" sz="210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" name="Google Shape;132;p20"/>
          <p:cNvCxnSpPr>
            <a:stCxn id="131" idx="3"/>
            <a:endCxn id="130" idx="1"/>
          </p:cNvCxnSpPr>
          <p:nvPr/>
        </p:nvCxnSpPr>
        <p:spPr>
          <a:xfrm>
            <a:off x="3376450" y="1375300"/>
            <a:ext cx="839100" cy="9480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0"/>
          <p:cNvSpPr/>
          <p:nvPr/>
        </p:nvSpPr>
        <p:spPr>
          <a:xfrm rot="5400000">
            <a:off x="5340375" y="2797950"/>
            <a:ext cx="157200" cy="15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/>
          <p:nvPr/>
        </p:nvSpPr>
        <p:spPr>
          <a:xfrm rot="782">
            <a:off x="5800936" y="4441961"/>
            <a:ext cx="1319400" cy="393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Gambia</a:t>
            </a:r>
            <a:endParaRPr b="1" sz="210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" name="Google Shape;135;p20"/>
          <p:cNvCxnSpPr>
            <a:stCxn id="133" idx="3"/>
            <a:endCxn id="134" idx="1"/>
          </p:cNvCxnSpPr>
          <p:nvPr/>
        </p:nvCxnSpPr>
        <p:spPr>
          <a:xfrm flipH="1" rot="-5400000">
            <a:off x="4768275" y="3605850"/>
            <a:ext cx="1683300" cy="3819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0"/>
          <p:cNvSpPr txBox="1"/>
          <p:nvPr/>
        </p:nvSpPr>
        <p:spPr>
          <a:xfrm>
            <a:off x="157275" y="96100"/>
            <a:ext cx="90741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</a:rPr>
              <a:t>Direct cause: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The US exports large quantities of poultry (especially the chicken ) to  West Africa.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>
            <a:off x="4215550" y="2420550"/>
            <a:ext cx="1203300" cy="456000"/>
          </a:xfrm>
          <a:prstGeom prst="curvedConnector3">
            <a:avLst>
              <a:gd fmla="val 16696" name="adj1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00" y="3197775"/>
            <a:ext cx="7048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25" y="3947050"/>
            <a:ext cx="685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25" y="3356800"/>
            <a:ext cx="381900" cy="3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938" y="3356800"/>
            <a:ext cx="381900" cy="3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2800" y="3356800"/>
            <a:ext cx="381900" cy="3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25" y="4246050"/>
            <a:ext cx="381900" cy="36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1781650" y="4210300"/>
            <a:ext cx="275400" cy="55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/>
          <p:nvPr/>
        </p:nvSpPr>
        <p:spPr>
          <a:xfrm rot="779794">
            <a:off x="2120155" y="4180600"/>
            <a:ext cx="1319296" cy="393189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Cheaper</a:t>
            </a:r>
            <a:endParaRPr b="1" sz="21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0"/>
          <p:cNvSpPr/>
          <p:nvPr/>
        </p:nvSpPr>
        <p:spPr>
          <a:xfrm rot="10800000">
            <a:off x="2647350" y="3197775"/>
            <a:ext cx="275400" cy="55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1218625" y="-1300"/>
            <a:ext cx="50616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 </a:t>
            </a:r>
            <a:endParaRPr sz="28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" y="2371975"/>
            <a:ext cx="3759924" cy="2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75" y="0"/>
            <a:ext cx="3759926" cy="264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817425" y="131050"/>
            <a:ext cx="3358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</a:rPr>
              <a:t>Other factors</a:t>
            </a:r>
            <a:r>
              <a:rPr b="1" lang="en" sz="3000">
                <a:solidFill>
                  <a:schemeClr val="dk2"/>
                </a:solidFill>
              </a:rPr>
              <a:t>:</a:t>
            </a:r>
            <a:endParaRPr sz="2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942650" y="1046200"/>
            <a:ext cx="48396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 and China Competition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</a:t>
            </a: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eopolitical narratives (system of federal agricultural subsidies)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Religious ideas, moralities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fair Display"/>
              <a:buChar char="❏"/>
            </a:pPr>
            <a:r>
              <a:rPr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Local industries wiped out</a:t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2465925" y="6948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004825" y="1266500"/>
            <a:ext cx="80502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F00"/>
                </a:solidFill>
                <a:highlight>
                  <a:srgbClr val="FFFFFF"/>
                </a:highlight>
              </a:rPr>
              <a:t> </a:t>
            </a:r>
            <a:r>
              <a:rPr lang="en" sz="2100">
                <a:solidFill>
                  <a:srgbClr val="F9FF00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What Client Needs?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❏"/>
            </a:pPr>
            <a:r>
              <a:rPr lang="en" sz="17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Translate client’s more qualitative data into quantitative data</a:t>
            </a:r>
            <a:endParaRPr sz="17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❏"/>
            </a:pPr>
            <a:r>
              <a:rPr lang="en" sz="17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Examine how this trade affects both Georgia and Gambia, including:</a:t>
            </a:r>
            <a:endParaRPr sz="17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en" sz="15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Economic effects</a:t>
            </a:r>
            <a:endParaRPr sz="15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en" sz="15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Cultural and moral value flows</a:t>
            </a:r>
            <a:endParaRPr sz="17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9FF00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What We Can Do?</a:t>
            </a:r>
            <a:endParaRPr sz="1800">
              <a:solidFill>
                <a:srgbClr val="F9FF00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❏"/>
            </a:pPr>
            <a:r>
              <a:rPr lang="en" sz="17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Get data from public/private sources, including: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Trade statistics from China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Georgian poultry companies production and sales data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Gambian local industry data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❏"/>
            </a:pPr>
            <a:r>
              <a:rPr lang="en" sz="17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Clean the data, perform EDA and visualizations for quantitative objectives</a:t>
            </a:r>
            <a:endParaRPr sz="17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176425" y="2986950"/>
            <a:ext cx="2606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Address the client’s needs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227875" y="1507250"/>
            <a:ext cx="29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2545725" y="104100"/>
            <a:ext cx="51882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Client Objectives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>
                <a:solidFill>
                  <a:schemeClr val="accent2"/>
                </a:solidFill>
              </a:rPr>
              <a:t>Georgia and Gambia</a:t>
            </a:r>
            <a:endParaRPr sz="3280"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52450" y="96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Economic impact on both sides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311700" y="1880375"/>
            <a:ext cx="4260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Gambia: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Lower Food Prices:</a:t>
            </a:r>
            <a:r>
              <a:rPr lang="en" sz="1500"/>
              <a:t> Gambia may benefit from lower food prices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Negative Impact on Local Producers:</a:t>
            </a:r>
            <a:r>
              <a:rPr lang="en" sz="1500"/>
              <a:t> Gambia's local food producers might suffer</a:t>
            </a:r>
            <a:endParaRPr sz="15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4572000" y="1880375"/>
            <a:ext cx="4260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Georgia: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How is the trade affecting Georgia? </a:t>
            </a:r>
            <a:r>
              <a:rPr lang="en" sz="1500"/>
              <a:t>Is exporting chicken legs to the Gambia profitable to the producers in Georgia? Could the recent expansion of Port Savannah be a possible indicator of this?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